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69" r:id="rId5"/>
    <p:sldId id="258" r:id="rId6"/>
    <p:sldId id="262" r:id="rId7"/>
    <p:sldId id="261" r:id="rId8"/>
    <p:sldId id="265" r:id="rId9"/>
    <p:sldId id="264" r:id="rId10"/>
    <p:sldId id="266" r:id="rId11"/>
    <p:sldId id="270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EF3"/>
    <a:srgbClr val="3FE143"/>
    <a:srgbClr val="F7F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 smtClean="0"/>
              <a:t>Socialna in državljanska odgovornost - SIDRO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B562-B3D6-44C3-B4DD-45EBB7127154}" type="datetimeFigureOut">
              <a:rPr lang="sl-SI" smtClean="0"/>
              <a:t>8.10.2013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 smtClean="0"/>
              <a:t>Vključujoča vzgoja in izobraževanje, Veronika Gosak-Krebs, Maruška Planinc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AF626-6DE4-4BD3-B937-ECCCA4F5D1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45179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 smtClean="0"/>
              <a:t>Socialna in državljanska odgovornost - SIDRO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CB3A0-8CA8-401D-93F8-86C46E7019EA}" type="datetimeFigureOut">
              <a:rPr lang="sl-SI" smtClean="0"/>
              <a:t>8.10.2013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 smtClean="0"/>
              <a:t>Vključujoča vzgoja in izobraževanje, Veronika Gosak-Krebs, Maruška Planinc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58BE5-4376-4C48-99C6-42E9F4F63A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394677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Vključujoča vzgoja in izobraževanje, Veronika Gosak-Krebs, Maruška Planinc</a:t>
            </a:r>
            <a:endParaRPr lang="sl-SI"/>
          </a:p>
        </p:txBody>
      </p:sp>
      <p:sp>
        <p:nvSpPr>
          <p:cNvPr id="6" name="Ograd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sl-SI" smtClean="0"/>
              <a:t>Socialna in državljanska odgovornost - SIDRO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19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l-SI" smtClean="0"/>
              <a:t>Socialna in državljanska odgovornost - SIDRO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Vključujoča vzgoja in izobraževanje, Veronika Gosak-Krebs, Maruška Planinc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69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C8D-4C16-4C85-AA47-826B9E9E8822}" type="datetime1">
              <a:rPr lang="sl-SI" smtClean="0"/>
              <a:t>8.10.2013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23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7585-874D-4509-A856-305B77ED9B56}" type="datetime1">
              <a:rPr lang="sl-SI" smtClean="0"/>
              <a:t>8.10.2013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35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FF-57EA-46B7-9320-6E6BA96B2702}" type="datetime1">
              <a:rPr lang="sl-SI" smtClean="0"/>
              <a:t>8.10.2013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57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3A23-D5CD-44C2-889D-C490CFA2F1D4}" type="datetime1">
              <a:rPr lang="sl-SI" smtClean="0"/>
              <a:t>8.10.2013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4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21A7-5E5E-45D5-8481-0991E13693D6}" type="datetime1">
              <a:rPr lang="sl-SI" smtClean="0"/>
              <a:t>8.10.2013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7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FED-026D-400B-A4A2-D3F760764D81}" type="datetime1">
              <a:rPr lang="sl-SI" smtClean="0"/>
              <a:t>8.10.2013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79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937B-1D33-4AF1-AE11-995808A6D38F}" type="datetime1">
              <a:rPr lang="sl-SI" smtClean="0"/>
              <a:t>8.10.2013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12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D897-6179-4DBE-B800-E80F76A904E2}" type="datetime1">
              <a:rPr lang="sl-SI" smtClean="0"/>
              <a:t>8.10.2013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43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3520-8753-4C6F-A701-A18152522EA9}" type="datetime1">
              <a:rPr lang="sl-SI" smtClean="0"/>
              <a:t>8.10.2013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2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8634-B120-4F65-B5E7-A51651EC4887}" type="datetime1">
              <a:rPr lang="sl-SI" smtClean="0"/>
              <a:t>8.10.2013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072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C31-5830-42EC-B781-48DCC0AA1E92}" type="datetime1">
              <a:rPr lang="sl-SI" smtClean="0"/>
              <a:t>8.10.2013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3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4AC9-92CC-41F8-B6D3-EFD64E3F8A95}" type="datetime1">
              <a:rPr lang="sl-SI" smtClean="0"/>
              <a:t>8.10.2013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Socialna in državljanska odgovornost - SIDRO, Veronika Gosak-Krebs, Maruška Planinc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A6E4-B173-4175-827C-0F8082BDB0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70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search?q=knjige&amp;source=lnms&amp;tbm=isch&amp;sa=X&amp;ei=j1NUUtLZJMXqswb6-YCIDQ&amp;ved=0CAcQ_AUoAQ&amp;biw=1350&amp;bih=577&amp;dpr=1#q=kebarie&amp;tbm=isch" TargetMode="External"/><Relationship Id="rId2" Type="http://schemas.openxmlformats.org/officeDocument/2006/relationships/hyperlink" Target="https://www.google.si/search?q=knjige&amp;source=lnms&amp;tbm=isch&amp;sa=X&amp;ei=j1NUUtLZJMXqswb6-YCIDQ&amp;ved=0CAcQ_AUoAQ&amp;biw=1350&amp;bih=577&amp;dp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google.si/imgres?imgurl=http://www.celostnozdravljenje.si/alenka/wp-content/uploads/2012/05/naslovnica-&#382;" TargetMode="External"/><Relationship Id="rId4" Type="http://schemas.openxmlformats.org/officeDocument/2006/relationships/hyperlink" Target="https://www.google.si/search?q=knjige&amp;source=lnms&amp;tbm=isch&amp;sa=X&amp;ei=j1NUUtLZJMXqswb6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4" y="-23874"/>
            <a:ext cx="9163504" cy="688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208912" cy="3096344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+mn-lt"/>
              </a:rPr>
              <a:t>RAZVOJ ODGOVORNOSTI OTROK </a:t>
            </a:r>
            <a:r>
              <a:rPr lang="sl-SI" b="1" dirty="0" smtClean="0">
                <a:latin typeface="+mn-lt"/>
              </a:rPr>
              <a:t/>
            </a:r>
            <a:br>
              <a:rPr lang="sl-SI" b="1" dirty="0" smtClean="0">
                <a:latin typeface="+mn-lt"/>
              </a:rPr>
            </a:br>
            <a:r>
              <a:rPr lang="sl-SI" b="1" dirty="0" smtClean="0">
                <a:latin typeface="+mn-lt"/>
              </a:rPr>
              <a:t>S </a:t>
            </a:r>
            <a:r>
              <a:rPr lang="sl-SI" b="1" dirty="0">
                <a:latin typeface="+mn-lt"/>
              </a:rPr>
              <a:t>POMOČJO </a:t>
            </a:r>
            <a:r>
              <a:rPr lang="sl-SI" b="1" dirty="0" smtClean="0">
                <a:latin typeface="+mn-lt"/>
              </a:rPr>
              <a:t/>
            </a:r>
            <a:br>
              <a:rPr lang="sl-SI" b="1" dirty="0" smtClean="0">
                <a:latin typeface="+mn-lt"/>
              </a:rPr>
            </a:br>
            <a:r>
              <a:rPr lang="sl-SI" b="1" dirty="0" smtClean="0">
                <a:latin typeface="+mn-lt"/>
              </a:rPr>
              <a:t>OTROŠKE </a:t>
            </a:r>
            <a:r>
              <a:rPr lang="sl-SI" b="1" dirty="0">
                <a:latin typeface="+mn-lt"/>
              </a:rPr>
              <a:t>IN MLADINSKE KNJIŽEVNOSTI</a:t>
            </a:r>
            <a:br>
              <a:rPr lang="sl-SI" b="1" dirty="0">
                <a:latin typeface="+mn-lt"/>
              </a:rPr>
            </a:br>
            <a:endParaRPr lang="sl-SI" b="1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Veronika Gosak Krebs</a:t>
            </a:r>
          </a:p>
          <a:p>
            <a:r>
              <a:rPr lang="sl-SI" b="1" dirty="0" smtClean="0">
                <a:solidFill>
                  <a:schemeClr val="tx1"/>
                </a:solidFill>
              </a:rPr>
              <a:t>Maruška Planinc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2400" dirty="0" smtClean="0"/>
              <a:t>Zaključek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rgbClr val="29BEF3"/>
          </a:solidFill>
        </p:spPr>
        <p:txBody>
          <a:bodyPr/>
          <a:lstStyle/>
          <a:p>
            <a:pPr marL="0" indent="0" algn="ctr">
              <a:buNone/>
            </a:pPr>
            <a:r>
              <a:rPr lang="sl-SI" sz="2800" dirty="0" smtClean="0"/>
              <a:t>Vsakič, ko se srečajo knjiga, otrok in učiteljica, </a:t>
            </a:r>
            <a:endParaRPr lang="sl-SI" sz="2800" dirty="0" smtClean="0"/>
          </a:p>
          <a:p>
            <a:pPr marL="0" indent="0" algn="ctr">
              <a:buNone/>
            </a:pPr>
            <a:r>
              <a:rPr lang="sl-SI" sz="2800" dirty="0" smtClean="0"/>
              <a:t>je </a:t>
            </a:r>
            <a:r>
              <a:rPr lang="sl-SI" sz="2800" dirty="0" smtClean="0"/>
              <a:t>to srečanje enkratno in neponovljivo doživetje, </a:t>
            </a:r>
            <a:r>
              <a:rPr lang="sl-SI" sz="2800" dirty="0" smtClean="0"/>
              <a:t>ki </a:t>
            </a:r>
            <a:r>
              <a:rPr lang="sl-SI" sz="2800" dirty="0" smtClean="0"/>
              <a:t>ga je težko ujeti v preprosto književno-didaktično šablono.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18" y="3501008"/>
            <a:ext cx="3984104" cy="265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776864" cy="365125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12525" y="0"/>
            <a:ext cx="9156526" cy="6858000"/>
          </a:xfrm>
          <a:solidFill>
            <a:srgbClr val="29BEF3"/>
          </a:solidFill>
        </p:spPr>
        <p:txBody>
          <a:bodyPr/>
          <a:lstStyle/>
          <a:p>
            <a:pPr lvl="0"/>
            <a:endParaRPr lang="sl-SI" sz="1800" dirty="0" smtClean="0">
              <a:solidFill>
                <a:prstClr val="black"/>
              </a:solidFill>
            </a:endParaRPr>
          </a:p>
          <a:p>
            <a:pPr lvl="0"/>
            <a:endParaRPr lang="sl-SI" sz="1800" dirty="0">
              <a:solidFill>
                <a:prstClr val="black"/>
              </a:solidFill>
            </a:endParaRPr>
          </a:p>
          <a:p>
            <a:pPr lvl="0"/>
            <a:endParaRPr lang="sl-SI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l-SI" sz="1800" dirty="0">
              <a:solidFill>
                <a:prstClr val="black"/>
              </a:solidFill>
            </a:endParaRPr>
          </a:p>
          <a:p>
            <a:pPr lvl="0"/>
            <a:r>
              <a:rPr lang="sl-SI" sz="1800" dirty="0" smtClean="0">
                <a:solidFill>
                  <a:prstClr val="black"/>
                </a:solidFill>
              </a:rPr>
              <a:t>Priročnik </a:t>
            </a:r>
            <a:r>
              <a:rPr lang="sl-SI" sz="1800" dirty="0">
                <a:solidFill>
                  <a:prstClr val="black"/>
                </a:solidFill>
              </a:rPr>
              <a:t>za spodbujanje branja: BEREMO SKUPAJ, </a:t>
            </a:r>
          </a:p>
          <a:p>
            <a:pPr marL="0" lvl="0" indent="0">
              <a:buNone/>
            </a:pPr>
            <a:r>
              <a:rPr lang="sl-SI" sz="1800" dirty="0">
                <a:solidFill>
                  <a:prstClr val="black"/>
                </a:solidFill>
              </a:rPr>
              <a:t>       Meta Grosman … - Ljubljana: Mladinska knjiga 2003</a:t>
            </a:r>
          </a:p>
          <a:p>
            <a:pPr lvl="0"/>
            <a:r>
              <a:rPr lang="sl-SI" sz="1800" dirty="0">
                <a:solidFill>
                  <a:prstClr val="black"/>
                </a:solidFill>
              </a:rPr>
              <a:t>Spletni viri:</a:t>
            </a:r>
          </a:p>
          <a:p>
            <a:pPr lvl="0"/>
            <a:r>
              <a:rPr lang="sl-SI" sz="1800" dirty="0">
                <a:solidFill>
                  <a:prstClr val="black"/>
                </a:solidFill>
                <a:hlinkClick r:id="rId2"/>
              </a:rPr>
              <a:t>https://www.google.si/search?q=knjige&amp;source=lnms&amp;tbm=isch&amp;sa=X&amp;ei=j1NUUtLZJMXqswb6-YCIDQ&amp;ved=0CAcQ_AUoAQ&amp;biw=1350&amp;bih=577&amp;dpr=1</a:t>
            </a:r>
            <a:endParaRPr lang="sl-SI" sz="1800" dirty="0">
              <a:solidFill>
                <a:prstClr val="black"/>
              </a:solidFill>
            </a:endParaRPr>
          </a:p>
          <a:p>
            <a:pPr lvl="0"/>
            <a:r>
              <a:rPr lang="sl-SI" sz="1800" dirty="0">
                <a:solidFill>
                  <a:prstClr val="black"/>
                </a:solidFill>
                <a:hlinkClick r:id="rId3"/>
              </a:rPr>
              <a:t>https://www.google.si/search?q=knjige&amp;source=lnms&amp;tbm=isch&amp;sa=X&amp;ei=j1NUUtLZJMXqswb6-YCIDQ&amp;ved=0CAcQ_AUoAQ&amp;biw=1350&amp;bih=577&amp;dpr=1#q=kebarie&amp;tbm=isch</a:t>
            </a:r>
            <a:endParaRPr lang="sl-SI" sz="1800" dirty="0">
              <a:solidFill>
                <a:prstClr val="black"/>
              </a:solidFill>
            </a:endParaRPr>
          </a:p>
          <a:p>
            <a:pPr lvl="0"/>
            <a:r>
              <a:rPr lang="sl-SI" sz="18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sl-SI" sz="1800" dirty="0" smtClean="0">
                <a:solidFill>
                  <a:prstClr val="black"/>
                </a:solidFill>
                <a:hlinkClick r:id="rId4"/>
              </a:rPr>
              <a:t>www.google.si/search?q=knjige&amp;source=lnms&amp;tbm=isch&amp;sa=X&amp;ei=j1NUUtLZJMXqswb6-</a:t>
            </a:r>
            <a:endParaRPr lang="sl-SI" sz="1800" dirty="0" smtClean="0">
              <a:solidFill>
                <a:prstClr val="black"/>
              </a:solidFill>
            </a:endParaRPr>
          </a:p>
          <a:p>
            <a:pPr lvl="0"/>
            <a:r>
              <a:rPr lang="sl-SI" sz="1800" dirty="0">
                <a:solidFill>
                  <a:prstClr val="black"/>
                </a:solidFill>
                <a:hlinkClick r:id="rId5"/>
              </a:rPr>
              <a:t>http://www.google.si/imgres?imgurl=http://</a:t>
            </a:r>
            <a:r>
              <a:rPr lang="sl-SI" sz="1800" dirty="0" smtClean="0">
                <a:solidFill>
                  <a:prstClr val="black"/>
                </a:solidFill>
                <a:hlinkClick r:id="rId5"/>
              </a:rPr>
              <a:t>www.celostnozdravljenje.si/alenka/wp-content/uploads/2012/05/naslovnica-ž</a:t>
            </a:r>
            <a:endParaRPr lang="sl-SI" sz="1800" dirty="0" smtClean="0">
              <a:solidFill>
                <a:prstClr val="black"/>
              </a:solidFill>
            </a:endParaRPr>
          </a:p>
          <a:p>
            <a:pPr lvl="0"/>
            <a:r>
              <a:rPr lang="sl-SI" sz="1800" dirty="0" smtClean="0">
                <a:solidFill>
                  <a:prstClr val="black"/>
                </a:solidFill>
              </a:rPr>
              <a:t>Fotografije:</a:t>
            </a:r>
          </a:p>
          <a:p>
            <a:pPr marL="0" lvl="0" indent="0">
              <a:buNone/>
            </a:pPr>
            <a:r>
              <a:rPr lang="sl-SI" sz="1800" dirty="0" smtClean="0">
                <a:solidFill>
                  <a:prstClr val="black"/>
                </a:solidFill>
              </a:rPr>
              <a:t>      otroci 4. razreda OŠ Starše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12" y="4509120"/>
            <a:ext cx="2253207" cy="149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776864" cy="365125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2400" dirty="0" smtClean="0"/>
              <a:t>Viri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325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E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Sledi …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rgbClr val="92D050">
              <a:alpha val="6000"/>
            </a:srgbClr>
          </a:solidFill>
        </p:spPr>
        <p:txBody>
          <a:bodyPr>
            <a:normAutofit lnSpcReduction="10000"/>
          </a:bodyPr>
          <a:lstStyle/>
          <a:p>
            <a:r>
              <a:rPr lang="sl-SI" dirty="0"/>
              <a:t>r</a:t>
            </a:r>
            <a:r>
              <a:rPr lang="sl-SI" dirty="0" smtClean="0"/>
              <a:t>azvijanje odgovornosti in spoštovanja različnosti s pomočjo otroške in mladinske literature,</a:t>
            </a:r>
          </a:p>
          <a:p>
            <a:r>
              <a:rPr lang="sl-SI" dirty="0"/>
              <a:t>b</a:t>
            </a:r>
            <a:r>
              <a:rPr lang="sl-SI" dirty="0" smtClean="0"/>
              <a:t>ranje kot dialog,</a:t>
            </a:r>
          </a:p>
          <a:p>
            <a:r>
              <a:rPr lang="sl-SI" dirty="0"/>
              <a:t>z</a:t>
            </a:r>
            <a:r>
              <a:rPr lang="sl-SI" dirty="0" smtClean="0"/>
              <a:t>godbe </a:t>
            </a:r>
            <a:r>
              <a:rPr lang="sl-SI" dirty="0" smtClean="0"/>
              <a:t>kot sol življenja,</a:t>
            </a:r>
            <a:endParaRPr lang="sl-SI" dirty="0" smtClean="0"/>
          </a:p>
          <a:p>
            <a:r>
              <a:rPr lang="sl-SI" dirty="0"/>
              <a:t>o</a:t>
            </a:r>
            <a:r>
              <a:rPr lang="sl-SI" dirty="0" smtClean="0"/>
              <a:t>troška in mladinska literatura – pomembnejša vez s kognitivnim razmišljanjem otroka kot stereotipnost vrednotenja in </a:t>
            </a:r>
            <a:r>
              <a:rPr lang="sl-SI" dirty="0" smtClean="0"/>
              <a:t>moraliziranja.</a:t>
            </a:r>
            <a:endParaRPr lang="sl-SI" dirty="0" smtClean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755576" y="6093296"/>
            <a:ext cx="7920880" cy="628179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Vzgoja odgovornosti s pomočjo knjig?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rgbClr val="29BEF3"/>
          </a:solidFill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1037">
            <a:off x="3534692" y="1196076"/>
            <a:ext cx="2175538" cy="43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4060">
            <a:off x="385534" y="2027985"/>
            <a:ext cx="3467851" cy="28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6958">
            <a:off x="5118281" y="1712757"/>
            <a:ext cx="2963879" cy="42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6768752" cy="365125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Oblikovanje književne vzgoje v razredu: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predelitev ciljev (izobraževalni, funkcionalni in vzgojni),</a:t>
            </a:r>
          </a:p>
          <a:p>
            <a:r>
              <a:rPr lang="sl-SI" dirty="0"/>
              <a:t>t</a:t>
            </a:r>
            <a:r>
              <a:rPr lang="sl-SI" dirty="0" smtClean="0"/>
              <a:t>eoretična izhodišča,</a:t>
            </a:r>
          </a:p>
          <a:p>
            <a:r>
              <a:rPr lang="sl-SI" dirty="0"/>
              <a:t>m</a:t>
            </a:r>
            <a:r>
              <a:rPr lang="sl-SI" dirty="0" smtClean="0"/>
              <a:t>etodični modeli</a:t>
            </a:r>
            <a:endParaRPr lang="sl-SI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008">
            <a:off x="4209086" y="2981702"/>
            <a:ext cx="3468758" cy="287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7416824" cy="556171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4467">
            <a:off x="1603973" y="4777858"/>
            <a:ext cx="1330384" cy="137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  <a:solidFill>
            <a:srgbClr val="29BEF3"/>
          </a:solidFill>
        </p:spPr>
        <p:txBody>
          <a:bodyPr>
            <a:normAutofit fontScale="90000"/>
          </a:bodyPr>
          <a:lstStyle/>
          <a:p>
            <a:pPr algn="r"/>
            <a:r>
              <a:rPr lang="sl-SI" sz="2400" dirty="0" smtClean="0"/>
              <a:t>„Um se odpre, ko je srce očarano.“ </a:t>
            </a:r>
            <a:br>
              <a:rPr lang="sl-SI" sz="2400" dirty="0" smtClean="0"/>
            </a:br>
            <a:r>
              <a:rPr lang="sl-SI" sz="2400" dirty="0" smtClean="0"/>
              <a:t>Platon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  <a:solidFill>
            <a:srgbClr val="29BEF3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KAKO?</a:t>
            </a:r>
          </a:p>
          <a:p>
            <a:endParaRPr lang="sl-SI" dirty="0"/>
          </a:p>
          <a:p>
            <a:r>
              <a:rPr lang="sl-SI" dirty="0" smtClean="0"/>
              <a:t>zgodbe</a:t>
            </a:r>
          </a:p>
          <a:p>
            <a:r>
              <a:rPr lang="sl-SI" dirty="0"/>
              <a:t>p</a:t>
            </a:r>
            <a:r>
              <a:rPr lang="sl-SI" dirty="0" smtClean="0"/>
              <a:t>ogovor</a:t>
            </a:r>
          </a:p>
          <a:p>
            <a:r>
              <a:rPr lang="sl-SI" dirty="0"/>
              <a:t>r</a:t>
            </a:r>
            <a:r>
              <a:rPr lang="sl-SI" dirty="0" smtClean="0"/>
              <a:t>azmišljanja</a:t>
            </a:r>
          </a:p>
          <a:p>
            <a:r>
              <a:rPr lang="sl-SI" dirty="0"/>
              <a:t>i</a:t>
            </a:r>
            <a:r>
              <a:rPr lang="sl-SI" dirty="0" smtClean="0"/>
              <a:t>zkušnje</a:t>
            </a:r>
          </a:p>
          <a:p>
            <a:r>
              <a:rPr lang="sl-SI" dirty="0"/>
              <a:t>e</a:t>
            </a:r>
            <a:r>
              <a:rPr lang="sl-SI" dirty="0" smtClean="0"/>
              <a:t>mpatija</a:t>
            </a:r>
          </a:p>
          <a:p>
            <a:r>
              <a:rPr lang="sl-SI" dirty="0"/>
              <a:t>ž</a:t>
            </a:r>
            <a:r>
              <a:rPr lang="sl-SI" dirty="0" smtClean="0"/>
              <a:t>ivljenjska širina</a:t>
            </a:r>
          </a:p>
          <a:p>
            <a:r>
              <a:rPr lang="sl-SI" dirty="0"/>
              <a:t>o</a:t>
            </a:r>
            <a:r>
              <a:rPr lang="sl-SI" dirty="0" smtClean="0"/>
              <a:t>sebnostni razvoj</a:t>
            </a:r>
          </a:p>
          <a:p>
            <a:pPr marL="0" indent="0">
              <a:buNone/>
            </a:pPr>
            <a:endParaRPr lang="sl-SI" dirty="0" smtClean="0"/>
          </a:p>
          <a:p>
            <a:pPr algn="r"/>
            <a:r>
              <a:rPr lang="sl-SI" dirty="0" smtClean="0"/>
              <a:t>…brati zato, ker nam je lepo…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827584" y="6423543"/>
            <a:ext cx="7113120" cy="297932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468477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l-SI" sz="2400" dirty="0" smtClean="0"/>
              <a:t>„Dobra zgodba ali knjiga je dragocena zato, ker budi našo tenkočutnost, opozarja na malenkosti  in sprosti našo domišljijo.“</a:t>
            </a:r>
            <a:br>
              <a:rPr lang="sl-SI" sz="2400" dirty="0" smtClean="0"/>
            </a:br>
            <a:r>
              <a:rPr lang="sl-SI" sz="2400" dirty="0" smtClean="0"/>
              <a:t>P. Kovač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rgbClr val="29BEF3"/>
          </a:solidFill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VREDNOST SKUPNEGA  BRANJA V RAZREDU JE: </a:t>
            </a:r>
          </a:p>
          <a:p>
            <a:r>
              <a:rPr lang="sl-SI" dirty="0" smtClean="0"/>
              <a:t>vzpostavljen dialog,</a:t>
            </a:r>
          </a:p>
          <a:p>
            <a:r>
              <a:rPr lang="sl-SI" dirty="0" smtClean="0"/>
              <a:t>obogatitev bralne zmožnosti,</a:t>
            </a:r>
          </a:p>
          <a:p>
            <a:r>
              <a:rPr lang="sl-SI" dirty="0" smtClean="0"/>
              <a:t>prijetna rutina, </a:t>
            </a:r>
          </a:p>
          <a:p>
            <a:r>
              <a:rPr lang="sl-SI" dirty="0" smtClean="0"/>
              <a:t>doživetja ob zgodbah,</a:t>
            </a:r>
          </a:p>
          <a:p>
            <a:r>
              <a:rPr lang="sl-SI" dirty="0" smtClean="0"/>
              <a:t>pogovori o zgodbah.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125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sl-SI" sz="2400" dirty="0" smtClean="0"/>
              <a:t>„Spoznala sem, kaj se skriva v knjigah; ne le vile in škrati, </a:t>
            </a:r>
            <a:br>
              <a:rPr lang="sl-SI" sz="2400" dirty="0" smtClean="0"/>
            </a:br>
            <a:r>
              <a:rPr lang="sl-SI" sz="2400" dirty="0" smtClean="0"/>
              <a:t>ampak ti in jaz, </a:t>
            </a:r>
            <a:r>
              <a:rPr lang="sl-SI" sz="2400" dirty="0" smtClean="0"/>
              <a:t>naše veselje, </a:t>
            </a:r>
            <a:r>
              <a:rPr lang="sl-SI" sz="2400" dirty="0" smtClean="0"/>
              <a:t>naše skrbi, naše upanje. </a:t>
            </a:r>
            <a:br>
              <a:rPr lang="sl-SI" sz="2400" dirty="0" smtClean="0"/>
            </a:br>
            <a:r>
              <a:rPr lang="sl-SI" sz="2400" dirty="0" smtClean="0"/>
              <a:t>Dobro in slabo – vse to je v knjigah.“</a:t>
            </a:r>
            <a:br>
              <a:rPr lang="sl-SI" sz="2400" dirty="0" smtClean="0"/>
            </a:br>
            <a:r>
              <a:rPr lang="sl-SI" sz="2400" dirty="0" smtClean="0"/>
              <a:t>E. </a:t>
            </a:r>
            <a:r>
              <a:rPr lang="sl-SI" sz="2400" dirty="0" err="1" smtClean="0"/>
              <a:t>Janikovszky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2600" dirty="0">
                <a:latin typeface="+mj-lt"/>
              </a:rPr>
              <a:t>„Dobro zgodbo razume vsak in nič ne moti, če jo slišimo spet </a:t>
            </a:r>
            <a:r>
              <a:rPr lang="sl-SI" sz="2600" dirty="0" smtClean="0">
                <a:latin typeface="+mj-lt"/>
              </a:rPr>
              <a:t>in </a:t>
            </a:r>
            <a:r>
              <a:rPr lang="sl-SI" sz="2600" dirty="0">
                <a:latin typeface="+mj-lt"/>
              </a:rPr>
              <a:t>spet. Kajti vsakič, ko jo preberemo, </a:t>
            </a:r>
            <a:endParaRPr lang="sl-SI" sz="2600" dirty="0" smtClean="0">
              <a:latin typeface="+mj-lt"/>
            </a:endParaRPr>
          </a:p>
          <a:p>
            <a:pPr marL="0" indent="0" algn="ctr">
              <a:buNone/>
            </a:pPr>
            <a:r>
              <a:rPr lang="sl-SI" sz="2600" dirty="0" smtClean="0">
                <a:latin typeface="+mj-lt"/>
              </a:rPr>
              <a:t>se </a:t>
            </a:r>
            <a:r>
              <a:rPr lang="sl-SI" sz="2600" dirty="0">
                <a:latin typeface="+mj-lt"/>
              </a:rPr>
              <a:t>zgodba rodi na </a:t>
            </a:r>
            <a:r>
              <a:rPr lang="sl-SI" sz="2600" dirty="0" smtClean="0">
                <a:latin typeface="+mj-lt"/>
              </a:rPr>
              <a:t>novo.“</a:t>
            </a:r>
            <a:r>
              <a:rPr lang="sl-SI" sz="2600" dirty="0">
                <a:latin typeface="+mj-lt"/>
              </a:rPr>
              <a:t/>
            </a:r>
            <a:br>
              <a:rPr lang="sl-SI" sz="2600" dirty="0">
                <a:latin typeface="+mj-lt"/>
              </a:rPr>
            </a:br>
            <a:r>
              <a:rPr lang="sl-SI" sz="2600" dirty="0">
                <a:latin typeface="+mj-lt"/>
              </a:rPr>
              <a:t>J. </a:t>
            </a:r>
            <a:r>
              <a:rPr lang="sl-SI" sz="2600" dirty="0" err="1">
                <a:latin typeface="+mj-lt"/>
              </a:rPr>
              <a:t>Goarder</a:t>
            </a:r>
            <a:endParaRPr lang="sl-SI" sz="2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8401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29686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125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2400" dirty="0" smtClean="0"/>
              <a:t>Ko branje povežemo z odgovornostjo…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rgbClr val="29BEF3"/>
          </a:solidFill>
        </p:spPr>
        <p:txBody>
          <a:bodyPr/>
          <a:lstStyle/>
          <a:p>
            <a:pPr marL="0" indent="0">
              <a:buNone/>
            </a:pPr>
            <a:r>
              <a:rPr lang="sl-SI" dirty="0"/>
              <a:t>K</a:t>
            </a:r>
            <a:r>
              <a:rPr lang="sl-SI" dirty="0" smtClean="0"/>
              <a:t>njiževna vzgoja je ena od poti spoznavanja lastne kulture ter razlik in podobnosti med različnimi kulturami, različnih načinov človekovega bivanja ter razvijanja strpnosti in spoštovanja do razlik med ljudmi.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0261">
            <a:off x="2965394" y="4406628"/>
            <a:ext cx="152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920880" cy="365125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sl-SI" sz="2400" dirty="0" smtClean="0"/>
              <a:t>„Primerno razporejen in opremljen prostor je </a:t>
            </a:r>
            <a:br>
              <a:rPr lang="sl-SI" sz="2400" dirty="0" smtClean="0"/>
            </a:br>
            <a:r>
              <a:rPr lang="sl-SI" sz="2400" dirty="0" smtClean="0"/>
              <a:t>spodbudno učno in življenjsko okolje za otroke, </a:t>
            </a:r>
            <a:br>
              <a:rPr lang="sl-SI" sz="2400" dirty="0" smtClean="0"/>
            </a:br>
            <a:r>
              <a:rPr lang="sl-SI" sz="2400" dirty="0" smtClean="0"/>
              <a:t>ki se jim odpirajo vrata v čarobnost literature.“</a:t>
            </a:r>
            <a:endParaRPr lang="sl-SI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5784304" cy="4338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8985">
            <a:off x="5991177" y="4464165"/>
            <a:ext cx="2165040" cy="18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755575" y="6356350"/>
            <a:ext cx="7667691" cy="365125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Socialna in državljanska odgovornost - SIDRO, Veronika Gosak-Krebs, Maruška Planinc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466</Words>
  <Application>Microsoft Office PowerPoint</Application>
  <PresentationFormat>Diaprojekcija na zaslonu (4:3)</PresentationFormat>
  <Paragraphs>72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RAZVOJ ODGOVORNOSTI OTROK  S POMOČJO  OTROŠKE IN MLADINSKE KNJIŽEVNOSTI </vt:lpstr>
      <vt:lpstr>  Sledi …   </vt:lpstr>
      <vt:lpstr>Vzgoja odgovornosti s pomočjo knjig?</vt:lpstr>
      <vt:lpstr>Oblikovanje književne vzgoje v razredu:</vt:lpstr>
      <vt:lpstr>„Um se odpre, ko je srce očarano.“  Platon</vt:lpstr>
      <vt:lpstr>„Dobra zgodba ali knjiga je dragocena zato, ker budi našo tenkočutnost, opozarja na malenkosti  in sprosti našo domišljijo.“ P. Kovač</vt:lpstr>
      <vt:lpstr>„Spoznala sem, kaj se skriva v knjigah; ne le vile in škrati,  ampak ti in jaz, naše veselje, naše skrbi, naše upanje.  Dobro in slabo – vse to je v knjigah.“ E. Janikovszky</vt:lpstr>
      <vt:lpstr>Ko branje povežemo z odgovornostjo…</vt:lpstr>
      <vt:lpstr>„Primerno razporejen in opremljen prostor je  spodbudno učno in življenjsko okolje za otroke,  ki se jim odpirajo vrata v čarobnost literature.“</vt:lpstr>
      <vt:lpstr>Zaključek</vt:lpstr>
      <vt:lpstr>Viri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ODGOVORNOSTI OTROK S POMOČJO OTROŠKE IN MLADINSKE KNJIŽEVNOSTI</dc:title>
  <dc:creator>Administrator</dc:creator>
  <cp:lastModifiedBy>Administrator</cp:lastModifiedBy>
  <cp:revision>21</cp:revision>
  <dcterms:created xsi:type="dcterms:W3CDTF">2013-10-05T19:17:28Z</dcterms:created>
  <dcterms:modified xsi:type="dcterms:W3CDTF">2013-10-08T19:01:32Z</dcterms:modified>
</cp:coreProperties>
</file>